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3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EAAC76C7-3E7C-4E53-8729-9E10BC8B64CF}" type="datetimeFigureOut">
              <a:rPr lang="en-US" smtClean="0"/>
              <a:t>1/8/2014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26CE1490-2F24-4826-816C-145851804B0B}"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EAAC76C7-3E7C-4E53-8729-9E10BC8B64CF}" type="datetimeFigureOut">
              <a:rPr lang="en-US" smtClean="0"/>
              <a:t>1/8/2014</a:t>
            </a:fld>
            <a:endParaRPr lang="en-US"/>
          </a:p>
        </p:txBody>
      </p:sp>
      <p:sp>
        <p:nvSpPr>
          <p:cNvPr id="14" name="Slide Number Placeholder 13"/>
          <p:cNvSpPr>
            <a:spLocks noGrp="1"/>
          </p:cNvSpPr>
          <p:nvPr>
            <p:ph type="sldNum" sz="quarter" idx="11"/>
          </p:nvPr>
        </p:nvSpPr>
        <p:spPr/>
        <p:txBody>
          <a:bodyPr/>
          <a:lstStyle/>
          <a:p>
            <a:fld id="{26CE1490-2F24-4826-816C-145851804B0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EAAC76C7-3E7C-4E53-8729-9E10BC8B64CF}" type="datetimeFigureOut">
              <a:rPr lang="en-US" smtClean="0"/>
              <a:t>1/8/2014</a:t>
            </a:fld>
            <a:endParaRPr lang="en-US"/>
          </a:p>
        </p:txBody>
      </p:sp>
      <p:sp>
        <p:nvSpPr>
          <p:cNvPr id="14" name="Slide Number Placeholder 13"/>
          <p:cNvSpPr>
            <a:spLocks noGrp="1"/>
          </p:cNvSpPr>
          <p:nvPr>
            <p:ph type="sldNum" sz="quarter" idx="11"/>
          </p:nvPr>
        </p:nvSpPr>
        <p:spPr/>
        <p:txBody>
          <a:bodyPr/>
          <a:lstStyle/>
          <a:p>
            <a:fld id="{26CE1490-2F24-4826-816C-145851804B0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EAAC76C7-3E7C-4E53-8729-9E10BC8B64CF}" type="datetimeFigureOut">
              <a:rPr lang="en-US" smtClean="0"/>
              <a:t>1/8/2014</a:t>
            </a:fld>
            <a:endParaRPr lang="en-US"/>
          </a:p>
        </p:txBody>
      </p:sp>
      <p:sp>
        <p:nvSpPr>
          <p:cNvPr id="11" name="Slide Number Placeholder 10"/>
          <p:cNvSpPr>
            <a:spLocks noGrp="1"/>
          </p:cNvSpPr>
          <p:nvPr>
            <p:ph type="sldNum" sz="quarter" idx="11"/>
          </p:nvPr>
        </p:nvSpPr>
        <p:spPr/>
        <p:txBody>
          <a:bodyPr/>
          <a:lstStyle/>
          <a:p>
            <a:fld id="{26CE1490-2F24-4826-816C-145851804B0B}"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EAAC76C7-3E7C-4E53-8729-9E10BC8B64CF}" type="datetimeFigureOut">
              <a:rPr lang="en-US" smtClean="0"/>
              <a:t>1/8/2014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26CE1490-2F24-4826-816C-145851804B0B}"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EAAC76C7-3E7C-4E53-8729-9E10BC8B64CF}" type="datetimeFigureOut">
              <a:rPr lang="en-US" smtClean="0"/>
              <a:t>1/8/2014</a:t>
            </a:fld>
            <a:endParaRPr lang="en-US"/>
          </a:p>
        </p:txBody>
      </p:sp>
      <p:sp>
        <p:nvSpPr>
          <p:cNvPr id="13" name="Slide Number Placeholder 12"/>
          <p:cNvSpPr>
            <a:spLocks noGrp="1"/>
          </p:cNvSpPr>
          <p:nvPr>
            <p:ph type="sldNum" sz="quarter" idx="11"/>
          </p:nvPr>
        </p:nvSpPr>
        <p:spPr/>
        <p:txBody>
          <a:bodyPr/>
          <a:lstStyle/>
          <a:p>
            <a:fld id="{26CE1490-2F24-4826-816C-145851804B0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EAAC76C7-3E7C-4E53-8729-9E10BC8B64CF}" type="datetimeFigureOut">
              <a:rPr lang="en-US" smtClean="0"/>
              <a:t>1/8/2014</a:t>
            </a:fld>
            <a:endParaRPr lang="en-US"/>
          </a:p>
        </p:txBody>
      </p:sp>
      <p:sp>
        <p:nvSpPr>
          <p:cNvPr id="14" name="Slide Number Placeholder 13"/>
          <p:cNvSpPr>
            <a:spLocks noGrp="1"/>
          </p:cNvSpPr>
          <p:nvPr>
            <p:ph type="sldNum" sz="quarter" idx="11"/>
          </p:nvPr>
        </p:nvSpPr>
        <p:spPr/>
        <p:txBody>
          <a:bodyPr/>
          <a:lstStyle/>
          <a:p>
            <a:fld id="{26CE1490-2F24-4826-816C-145851804B0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EAAC76C7-3E7C-4E53-8729-9E10BC8B64CF}" type="datetimeFigureOut">
              <a:rPr lang="en-US" smtClean="0"/>
              <a:t>1/8/2014</a:t>
            </a:fld>
            <a:endParaRPr lang="en-US"/>
          </a:p>
        </p:txBody>
      </p:sp>
      <p:sp>
        <p:nvSpPr>
          <p:cNvPr id="10" name="Slide Number Placeholder 9"/>
          <p:cNvSpPr>
            <a:spLocks noGrp="1"/>
          </p:cNvSpPr>
          <p:nvPr>
            <p:ph type="sldNum" sz="quarter" idx="11"/>
          </p:nvPr>
        </p:nvSpPr>
        <p:spPr/>
        <p:txBody>
          <a:bodyPr/>
          <a:lstStyle/>
          <a:p>
            <a:fld id="{26CE1490-2F24-4826-816C-145851804B0B}"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EAAC76C7-3E7C-4E53-8729-9E10BC8B64CF}" type="datetimeFigureOut">
              <a:rPr lang="en-US" smtClean="0"/>
              <a:t>1/8/2014</a:t>
            </a:fld>
            <a:endParaRPr lang="en-US"/>
          </a:p>
        </p:txBody>
      </p:sp>
      <p:sp>
        <p:nvSpPr>
          <p:cNvPr id="9" name="Slide Number Placeholder 8"/>
          <p:cNvSpPr>
            <a:spLocks noGrp="1"/>
          </p:cNvSpPr>
          <p:nvPr>
            <p:ph type="sldNum" sz="quarter" idx="11"/>
          </p:nvPr>
        </p:nvSpPr>
        <p:spPr/>
        <p:txBody>
          <a:bodyPr/>
          <a:lstStyle/>
          <a:p>
            <a:fld id="{26CE1490-2F24-4826-816C-145851804B0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EAAC76C7-3E7C-4E53-8729-9E10BC8B64CF}" type="datetimeFigureOut">
              <a:rPr lang="en-US" smtClean="0"/>
              <a:t>1/8/2014</a:t>
            </a:fld>
            <a:endParaRPr lang="en-US"/>
          </a:p>
        </p:txBody>
      </p:sp>
      <p:sp>
        <p:nvSpPr>
          <p:cNvPr id="16" name="Slide Number Placeholder 15"/>
          <p:cNvSpPr>
            <a:spLocks noGrp="1"/>
          </p:cNvSpPr>
          <p:nvPr>
            <p:ph type="sldNum" sz="quarter" idx="11"/>
          </p:nvPr>
        </p:nvSpPr>
        <p:spPr/>
        <p:txBody>
          <a:bodyPr/>
          <a:lstStyle/>
          <a:p>
            <a:fld id="{26CE1490-2F24-4826-816C-145851804B0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EAAC76C7-3E7C-4E53-8729-9E10BC8B64CF}" type="datetimeFigureOut">
              <a:rPr lang="en-US" smtClean="0"/>
              <a:t>1/8/2014</a:t>
            </a:fld>
            <a:endParaRPr lang="en-US"/>
          </a:p>
        </p:txBody>
      </p:sp>
      <p:sp>
        <p:nvSpPr>
          <p:cNvPr id="17" name="Slide Number Placeholder 16"/>
          <p:cNvSpPr>
            <a:spLocks noGrp="1"/>
          </p:cNvSpPr>
          <p:nvPr>
            <p:ph type="sldNum" sz="quarter" idx="11"/>
          </p:nvPr>
        </p:nvSpPr>
        <p:spPr/>
        <p:txBody>
          <a:bodyPr/>
          <a:lstStyle/>
          <a:p>
            <a:fld id="{26CE1490-2F24-4826-816C-145851804B0B}"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26CE1490-2F24-4826-816C-145851804B0B}"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EAAC76C7-3E7C-4E53-8729-9E10BC8B64CF}" type="datetimeFigureOut">
              <a:rPr lang="en-US" smtClean="0"/>
              <a:t>1/8/2014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conomist.com/node/13933812"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Eugene Rura, CPA – Based on Verizon CGT</a:t>
            </a:r>
            <a:endParaRPr lang="en-US" dirty="0"/>
          </a:p>
        </p:txBody>
      </p:sp>
      <p:sp>
        <p:nvSpPr>
          <p:cNvPr id="2" name="Title 1"/>
          <p:cNvSpPr>
            <a:spLocks noGrp="1"/>
          </p:cNvSpPr>
          <p:nvPr>
            <p:ph type="title"/>
          </p:nvPr>
        </p:nvSpPr>
        <p:spPr/>
        <p:txBody>
          <a:bodyPr/>
          <a:lstStyle/>
          <a:p>
            <a:r>
              <a:rPr lang="en-US" dirty="0" smtClean="0"/>
              <a:t>Top Level Review of ABM Allocation process</a:t>
            </a:r>
            <a:endParaRPr lang="en-US" dirty="0"/>
          </a:p>
        </p:txBody>
      </p:sp>
    </p:spTree>
    <p:extLst>
      <p:ext uri="{BB962C8B-B14F-4D97-AF65-F5344CB8AC3E}">
        <p14:creationId xmlns:p14="http://schemas.microsoft.com/office/powerpoint/2010/main" val="1362838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5334000" cy="5029199"/>
          </a:xfrm>
        </p:spPr>
        <p:txBody>
          <a:bodyPr>
            <a:normAutofit lnSpcReduction="10000"/>
          </a:bodyPr>
          <a:lstStyle/>
          <a:p>
            <a:r>
              <a:rPr lang="en-US" dirty="0" smtClean="0"/>
              <a:t>In this presentation I will concentrate on </a:t>
            </a:r>
            <a:r>
              <a:rPr lang="en-US" dirty="0" err="1" smtClean="0"/>
              <a:t>applicational</a:t>
            </a:r>
            <a:r>
              <a:rPr lang="en-US" dirty="0" smtClean="0"/>
              <a:t> issues of the ABC allocation. A good description of what ABC is in professional </a:t>
            </a:r>
            <a:r>
              <a:rPr lang="en-US" dirty="0" err="1" smtClean="0"/>
              <a:t>lingvo</a:t>
            </a:r>
            <a:r>
              <a:rPr lang="en-US" dirty="0" smtClean="0"/>
              <a:t> could be found in many sources, for example </a:t>
            </a:r>
            <a:r>
              <a:rPr lang="en-US" dirty="0" smtClean="0">
                <a:hlinkClick r:id="rId2"/>
              </a:rPr>
              <a:t>here</a:t>
            </a:r>
            <a:r>
              <a:rPr lang="en-US" dirty="0" smtClean="0"/>
              <a:t>. Activity Based Costing is in its essence creation of a matrix of multivariate allocation factors (that could logically be illustrated by asking a question – “how much of a lazy financial analyst’s salary should be recovered by product  A?”) based on witchcraft and wizardry of a mixture of common sense and available activities records; once the costing pools are complete, the next step is deciding the allocation matrices – how should that allocation be spread  - what factors should be considered?</a:t>
            </a:r>
          </a:p>
          <a:p>
            <a:r>
              <a:rPr lang="en-US" dirty="0" smtClean="0"/>
              <a:t>In this presentation I would like to briefly outline the process flow using an oversimplified example, and then walk back pointing data silos that CGT group has built for this process, and finally look at the coding that goes into support of this function.</a:t>
            </a:r>
            <a:endParaRPr lang="en-US" dirty="0"/>
          </a:p>
        </p:txBody>
      </p:sp>
      <p:sp>
        <p:nvSpPr>
          <p:cNvPr id="5" name="Title 4"/>
          <p:cNvSpPr>
            <a:spLocks noGrp="1"/>
          </p:cNvSpPr>
          <p:nvPr>
            <p:ph type="title"/>
          </p:nvPr>
        </p:nvSpPr>
        <p:spPr>
          <a:xfrm>
            <a:off x="2209800" y="228600"/>
            <a:ext cx="6477000" cy="914400"/>
          </a:xfrm>
        </p:spPr>
        <p:txBody>
          <a:bodyPr>
            <a:normAutofit fontScale="90000"/>
          </a:bodyPr>
          <a:lstStyle/>
          <a:p>
            <a:r>
              <a:rPr lang="en-US" dirty="0" smtClean="0"/>
              <a:t>Introduction to the ABC Allocation Process at Cost Modeling Group </a:t>
            </a:r>
            <a:endParaRPr lang="en-US" dirty="0"/>
          </a:p>
        </p:txBody>
      </p:sp>
      <p:pic>
        <p:nvPicPr>
          <p:cNvPr id="1026" name="Picture 2" descr="http://d.lib.ncsu.edu/adore-djatoka/resolver?rft_id=0007390&amp;svc.level=5&amp;svc_id=info%3Alanl-repo%2Fsvc%2FgetRegion&amp;svc_val_fmt=info%3Aofi%2Ffmt%3Akev%3Amtx%3Ajpeg2000&amp;url_ver=Z39.88-2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7560" y="1371600"/>
            <a:ext cx="2730500" cy="21987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78300" y="3622378"/>
            <a:ext cx="2729760" cy="830997"/>
          </a:xfrm>
          <a:prstGeom prst="rect">
            <a:avLst/>
          </a:prstGeom>
          <a:noFill/>
        </p:spPr>
        <p:txBody>
          <a:bodyPr wrap="square" rtlCol="0">
            <a:spAutoFit/>
          </a:bodyPr>
          <a:lstStyle/>
          <a:p>
            <a:r>
              <a:rPr lang="en-US" sz="800" dirty="0" smtClean="0"/>
              <a:t>This is Prof. R. Snyder of NCSU, and I stole his picture to illustrate that the whole thing will be boring and full of numbers and technical jargon. And at the bottom is a picture of a chopped-up penny to illustrate  that what we are trying to </a:t>
            </a:r>
            <a:r>
              <a:rPr lang="en-US" sz="800" dirty="0"/>
              <a:t>d</a:t>
            </a:r>
            <a:r>
              <a:rPr lang="en-US" sz="800" dirty="0" smtClean="0"/>
              <a:t>o at the end is to split the costs and allocate it to something at the end of the chain.  </a:t>
            </a:r>
            <a:endParaRPr lang="en-US" sz="800" dirty="0"/>
          </a:p>
        </p:txBody>
      </p:sp>
      <p:pic>
        <p:nvPicPr>
          <p:cNvPr id="1030" name="Picture 6" descr="iStock_000011406938XSma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419600"/>
            <a:ext cx="1249540" cy="1249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13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930689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59</TotalTime>
  <Words>267</Words>
  <Application>Microsoft Office PowerPoint</Application>
  <PresentationFormat>On-screen Show (4:3)</PresentationFormat>
  <Paragraphs>6</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Composite</vt:lpstr>
      <vt:lpstr>Top Level Review of ABM Allocation process</vt:lpstr>
      <vt:lpstr>Introduction to the ABC Allocation Process at Cost Modeling Group </vt:lpstr>
      <vt:lpstr>PowerPoint Presentation</vt:lpstr>
    </vt:vector>
  </TitlesOfParts>
  <Company>Verizon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Level Review of ABM Allocation process</dc:title>
  <dc:creator>Rura, Eugene H</dc:creator>
  <cp:lastModifiedBy>Rura, Eugene H</cp:lastModifiedBy>
  <cp:revision>4</cp:revision>
  <dcterms:created xsi:type="dcterms:W3CDTF">2014-01-08T17:36:17Z</dcterms:created>
  <dcterms:modified xsi:type="dcterms:W3CDTF">2014-01-08T18:35:21Z</dcterms:modified>
</cp:coreProperties>
</file>